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2DAE1-6DA3-4314-942C-3D5045E98F95}" type="datetimeFigureOut">
              <a:rPr lang="en-US" smtClean="0"/>
              <a:pPr/>
              <a:t>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BA75C-8304-42D0-A882-7A338F0052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BA75C-8304-42D0-A882-7A338F0052E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BA75C-8304-42D0-A882-7A338F0052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27DA5-C19E-4CD3-A71E-AD5C51DE4BF6}"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27DA5-C19E-4CD3-A71E-AD5C51DE4BF6}"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27DA5-C19E-4CD3-A71E-AD5C51DE4BF6}"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27DA5-C19E-4CD3-A71E-AD5C51DE4BF6}"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27DA5-C19E-4CD3-A71E-AD5C51DE4BF6}"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27DA5-C19E-4CD3-A71E-AD5C51DE4BF6}"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27DA5-C19E-4CD3-A71E-AD5C51DE4BF6}"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27DA5-C19E-4CD3-A71E-AD5C51DE4BF6}"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27DA5-C19E-4CD3-A71E-AD5C51DE4BF6}"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27DA5-C19E-4CD3-A71E-AD5C51DE4BF6}"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27DA5-C19E-4CD3-A71E-AD5C51DE4BF6}"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C9F2A-9CEA-41C3-95A4-771C71BB0E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27DA5-C19E-4CD3-A71E-AD5C51DE4BF6}" type="datetimeFigureOut">
              <a:rPr lang="en-US" smtClean="0"/>
              <a:pPr/>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9F2A-9CEA-41C3-95A4-771C71BB0E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Conti….</a:t>
            </a:r>
            <a:endParaRPr lang="en-US"/>
          </a:p>
        </p:txBody>
      </p:sp>
      <p:sp>
        <p:nvSpPr>
          <p:cNvPr id="3" name="Content Placeholder 2"/>
          <p:cNvSpPr>
            <a:spLocks noGrp="1"/>
          </p:cNvSpPr>
          <p:nvPr>
            <p:ph idx="1"/>
          </p:nvPr>
        </p:nvSpPr>
        <p:spPr/>
        <p:txBody>
          <a:bodyPr>
            <a:normAutofit fontScale="70000" lnSpcReduction="20000"/>
          </a:bodyPr>
          <a:lstStyle/>
          <a:p>
            <a:pPr algn="just"/>
            <a:r>
              <a:rPr lang="en-US" dirty="0" smtClean="0"/>
              <a:t>There are Many reasons multi domain proteins exist. Some multi domain proteins are composed of two domains that function to catalyze successive steps in a biosynthetic pathway. </a:t>
            </a:r>
          </a:p>
          <a:p>
            <a:pPr algn="just"/>
            <a:r>
              <a:rPr lang="en-US" dirty="0" smtClean="0"/>
              <a:t>The </a:t>
            </a:r>
            <a:r>
              <a:rPr lang="en-US" dirty="0" err="1" smtClean="0"/>
              <a:t>bifunctional</a:t>
            </a:r>
            <a:r>
              <a:rPr lang="en-US" dirty="0" smtClean="0"/>
              <a:t> enzyme </a:t>
            </a:r>
            <a:r>
              <a:rPr lang="en-US" dirty="0" err="1" smtClean="0"/>
              <a:t>phosphoribosylanthranilate</a:t>
            </a:r>
            <a:r>
              <a:rPr lang="en-US" dirty="0" smtClean="0"/>
              <a:t> </a:t>
            </a:r>
            <a:r>
              <a:rPr lang="en-US" dirty="0" err="1" smtClean="0"/>
              <a:t>isomerase-indoleglycerolphosphate</a:t>
            </a:r>
            <a:r>
              <a:rPr lang="en-US" dirty="0" smtClean="0"/>
              <a:t> </a:t>
            </a:r>
            <a:r>
              <a:rPr lang="en-US" dirty="0" err="1" smtClean="0"/>
              <a:t>synthase</a:t>
            </a:r>
            <a:r>
              <a:rPr lang="en-US" dirty="0" smtClean="0"/>
              <a:t> (PRAI-IGPS) is one such enzyme and is composed of two (beta-alpha) barrel domains fused together (Fig. 2b). </a:t>
            </a:r>
          </a:p>
          <a:p>
            <a:pPr algn="just"/>
            <a:r>
              <a:rPr lang="en-US" dirty="0" smtClean="0"/>
              <a:t>In this way the product of the </a:t>
            </a:r>
            <a:r>
              <a:rPr lang="en-US" dirty="0" err="1" smtClean="0"/>
              <a:t>ﬁrst</a:t>
            </a:r>
            <a:r>
              <a:rPr lang="en-US" dirty="0" smtClean="0"/>
              <a:t> reaction is shuttled directly to the next reaction in the pathway (</a:t>
            </a:r>
            <a:r>
              <a:rPr lang="en-US" dirty="0" err="1" smtClean="0"/>
              <a:t>Wilmanns</a:t>
            </a:r>
            <a:r>
              <a:rPr lang="en-US" dirty="0" smtClean="0"/>
              <a:t> et al. 1992). Other </a:t>
            </a:r>
            <a:r>
              <a:rPr lang="en-US" dirty="0" err="1" smtClean="0"/>
              <a:t>multidomain</a:t>
            </a:r>
            <a:r>
              <a:rPr lang="en-US" dirty="0" smtClean="0"/>
              <a:t> proteins play an important role in cell signaling and transport. Proteins involved in signaling may have multiple PDZ and SH3 domains in order to facilitate the formation of protein signaling complexes (Fig. 2c).</a:t>
            </a:r>
          </a:p>
          <a:p>
            <a:pPr algn="just"/>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5183" t="12500" r="26208" b="2812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 </a:t>
            </a:r>
            <a:endParaRPr lang="en-US" dirty="0"/>
          </a:p>
        </p:txBody>
      </p:sp>
      <p:sp>
        <p:nvSpPr>
          <p:cNvPr id="3" name="Content Placeholder 2"/>
          <p:cNvSpPr>
            <a:spLocks noGrp="1"/>
          </p:cNvSpPr>
          <p:nvPr>
            <p:ph idx="1"/>
          </p:nvPr>
        </p:nvSpPr>
        <p:spPr/>
        <p:txBody>
          <a:bodyPr>
            <a:normAutofit lnSpcReduction="10000"/>
          </a:bodyPr>
          <a:lstStyle/>
          <a:p>
            <a:pPr algn="just"/>
            <a:r>
              <a:rPr lang="en-US" sz="2000" dirty="0" smtClean="0"/>
              <a:t>The fold of a protein is closely related to the domain. Each domain possesses a given fold, which refers to the core arrangement of secondary structure elements, excluding side-chain position.</a:t>
            </a:r>
          </a:p>
          <a:p>
            <a:pPr algn="just"/>
            <a:r>
              <a:rPr lang="en-US" sz="2000" dirty="0" smtClean="0"/>
              <a:t>The fold of a protein may involve the insertion or deletion of regions of polypeptide.</a:t>
            </a:r>
          </a:p>
          <a:p>
            <a:pPr algn="just"/>
            <a:r>
              <a:rPr lang="en-US" sz="2000" dirty="0" smtClean="0"/>
              <a:t>.</a:t>
            </a:r>
            <a:r>
              <a:rPr lang="en-US" sz="2000" dirty="0" smtClean="0"/>
              <a:t>Many proteins with </a:t>
            </a:r>
            <a:r>
              <a:rPr lang="en-US" sz="2000" dirty="0" smtClean="0"/>
              <a:t>different tertiary structures and a variety of functions can utilize the same fold, and as a result most folds are not associated with a given function.</a:t>
            </a:r>
          </a:p>
          <a:p>
            <a:pPr algn="just"/>
            <a:r>
              <a:rPr lang="en-US" sz="2000" dirty="0" smtClean="0"/>
              <a:t>The TIM barrel or (beta-alpha) fold (Fig. 3a) is the most common protein fold in existence and can catalyze reactions in </a:t>
            </a:r>
            <a:r>
              <a:rPr lang="en-US" sz="2000" dirty="0" err="1" smtClean="0"/>
              <a:t>ﬁve</a:t>
            </a:r>
            <a:r>
              <a:rPr lang="en-US" sz="2000" dirty="0" smtClean="0"/>
              <a:t> of the six major enzyme </a:t>
            </a:r>
            <a:r>
              <a:rPr lang="en-US" sz="2000" dirty="0" err="1" smtClean="0"/>
              <a:t>classiﬁcation</a:t>
            </a:r>
            <a:r>
              <a:rPr lang="en-US" sz="2000" dirty="0" smtClean="0"/>
              <a:t> groups (</a:t>
            </a:r>
            <a:r>
              <a:rPr lang="en-US" sz="2000" dirty="0" err="1" smtClean="0"/>
              <a:t>Wierenga</a:t>
            </a:r>
            <a:r>
              <a:rPr lang="en-US" sz="2000" dirty="0" smtClean="0"/>
              <a:t> 2001).</a:t>
            </a:r>
          </a:p>
          <a:p>
            <a:pPr algn="just"/>
            <a:r>
              <a:rPr lang="en-US" sz="2000" dirty="0" smtClean="0"/>
              <a:t>. However, the </a:t>
            </a:r>
            <a:r>
              <a:rPr lang="en-US" sz="2000" dirty="0" err="1" smtClean="0"/>
              <a:t>Rossmann</a:t>
            </a:r>
            <a:r>
              <a:rPr lang="en-US" sz="2000" dirty="0" smtClean="0"/>
              <a:t> fold (</a:t>
            </a:r>
            <a:r>
              <a:rPr lang="en-US" sz="2000" dirty="0" smtClean="0"/>
              <a:t>beta-alpha-beta-alpha-beta </a:t>
            </a:r>
            <a:r>
              <a:rPr lang="en-US" sz="2000" dirty="0" smtClean="0"/>
              <a:t>unit that is often paired with itself; Fig. 3b) is an exception to this rule, and this fold has been demonstrated to bind nucleotides, particularly NAD+ and NADP</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30645" t="40625" r="30887" b="28125"/>
          <a:stretch>
            <a:fillRect/>
          </a:stretch>
        </p:blipFill>
        <p:spPr bwMode="auto">
          <a:xfrm>
            <a:off x="73195" y="228600"/>
            <a:ext cx="884220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Introduction </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gn="just"/>
            <a:r>
              <a:rPr lang="en-US" dirty="0" smtClean="0"/>
              <a:t>The overall three-dimensional structure of a protein chain, including the positions of amino acid side chains, is referred to as the tertiary structure of the protein. Knowledge of</a:t>
            </a:r>
          </a:p>
          <a:p>
            <a:pPr algn="just"/>
            <a:r>
              <a:rPr lang="en-US" dirty="0" smtClean="0"/>
              <a:t>Protein tertiary structure is essential to understanding how enzymes function and how to design, inhibit, and activate proteins. As the tertiary structure of the protein is </a:t>
            </a:r>
            <a:r>
              <a:rPr lang="en-US" dirty="0" err="1" smtClean="0"/>
              <a:t>speciﬁc</a:t>
            </a:r>
            <a:r>
              <a:rPr lang="en-US" dirty="0" smtClean="0"/>
              <a:t> to a particular protein sequence, several additional terms describe the architecture of proteins in three-dimensional space, and these terms facilitate the comparison of different proteins on several levels. Protein structures are often composed of independently folding units within the same protein chain, called domains. </a:t>
            </a:r>
          </a:p>
          <a:p>
            <a:pPr algn="just"/>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Every protein domain has a fold, which refers to the arrangement of secondary structure elements in that domain. Protein domains often contain </a:t>
            </a:r>
            <a:r>
              <a:rPr lang="en-US" dirty="0" err="1" smtClean="0"/>
              <a:t>speciﬁc</a:t>
            </a:r>
            <a:r>
              <a:rPr lang="en-US" dirty="0" smtClean="0"/>
              <a:t> arrangements of a few contiguous secondary structure elements. </a:t>
            </a:r>
          </a:p>
          <a:p>
            <a:pPr algn="just"/>
            <a:r>
              <a:rPr lang="en-US" dirty="0" smtClean="0"/>
              <a:t>Such units of secondary structure groups that are repeatedly found in a variety of proteins are called motifs or </a:t>
            </a:r>
            <a:r>
              <a:rPr lang="en-US" dirty="0" err="1" smtClean="0"/>
              <a:t>supersecondary</a:t>
            </a:r>
            <a:r>
              <a:rPr lang="en-US" dirty="0" smtClean="0"/>
              <a:t> structures. Motifs are unable to fold independently and often do not perform a </a:t>
            </a:r>
            <a:r>
              <a:rPr lang="en-US" dirty="0" err="1" smtClean="0"/>
              <a:t>speciﬁc</a:t>
            </a:r>
            <a:r>
              <a:rPr lang="en-US" dirty="0" smtClean="0"/>
              <a:t> function, thus discriminating motifs from protein domains.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protein structure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Proteins can be described using four levels or structures: the primary structure, or amino acid sequence of the protein; the secondary structure, or the local spatial arrangement of the polypeptide backbone atoms, often organized into regular elements such as alpha helices and beta sheets; the tertiary structure of a protein, or the overall structure of a single polypeptide chain; and the quaternary structure, or the arrangement of multiple polypeptide chains.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tertiary structure describes the position of all backbone atoms as well as side-chain atoms in a given polypeptide chain.</a:t>
            </a:r>
          </a:p>
          <a:p>
            <a:pPr algn="just"/>
            <a:r>
              <a:rPr lang="en-US" dirty="0" smtClean="0"/>
              <a:t>E</a:t>
            </a:r>
            <a:r>
              <a:rPr lang="en-US" dirty="0" smtClean="0"/>
              <a:t>ach </a:t>
            </a:r>
            <a:r>
              <a:rPr lang="en-US" dirty="0" smtClean="0"/>
              <a:t>different protein sequence necessarily has a unique tertiary structure. This can be confusing as the core arrangement of secondary structure </a:t>
            </a:r>
            <a:r>
              <a:rPr lang="en-US" dirty="0" smtClean="0"/>
              <a:t>elements, also called the fold, can be the same for proteins of different sequences. Therefore, in order </a:t>
            </a:r>
            <a:r>
              <a:rPr lang="en-US" dirty="0" smtClean="0"/>
              <a:t>to more easily compare protein structures, the folds of individual domains are often used.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 </a:t>
            </a:r>
            <a:endParaRPr lang="en-US" dirty="0"/>
          </a:p>
        </p:txBody>
      </p:sp>
      <p:sp>
        <p:nvSpPr>
          <p:cNvPr id="3" name="Content Placeholder 2"/>
          <p:cNvSpPr>
            <a:spLocks noGrp="1"/>
          </p:cNvSpPr>
          <p:nvPr>
            <p:ph idx="1"/>
          </p:nvPr>
        </p:nvSpPr>
        <p:spPr/>
        <p:txBody>
          <a:bodyPr>
            <a:normAutofit/>
          </a:bodyPr>
          <a:lstStyle/>
          <a:p>
            <a:pPr algn="just"/>
            <a:r>
              <a:rPr lang="en-US" sz="2000" dirty="0" smtClean="0"/>
              <a:t>Secondary structure elements describe local regions of polypeptide backbone conformation and include the alpha helix and beta sheet.</a:t>
            </a:r>
          </a:p>
          <a:p>
            <a:pPr algn="just"/>
            <a:r>
              <a:rPr lang="en-US" sz="2000" dirty="0" smtClean="0"/>
              <a:t>A few of these contiguous secondary structure elements can combine in </a:t>
            </a:r>
            <a:r>
              <a:rPr lang="en-US" sz="2000" dirty="0" err="1" smtClean="0"/>
              <a:t>speciﬁc</a:t>
            </a:r>
            <a:r>
              <a:rPr lang="en-US" sz="2000" dirty="0" smtClean="0"/>
              <a:t> three-dimensional arrangements to form super secondary structures or structural motifs. These structural motifs may be associated with a function, such as the DNA-binding helix -turn-helix motif (Fig. 1a), but more often are not associated with any particular function. Other common structural motifs include the beta-hairpin (Fig. 1b) and Greek-key (Fig. 1c) motifs.</a:t>
            </a:r>
          </a:p>
          <a:p>
            <a:pPr algn="just"/>
            <a:r>
              <a:rPr lang="en-US" sz="2000" dirty="0" smtClean="0"/>
              <a:t>Motifs are unable to fold or evolve independently and are only found as fragments of a protein. In some cases a series of motifs may combine to form a stably folding domain. The TIM barrel or (</a:t>
            </a:r>
            <a:r>
              <a:rPr lang="en-US" sz="2000" dirty="0" smtClean="0"/>
              <a:t>beta-alpha) </a:t>
            </a:r>
            <a:r>
              <a:rPr lang="en-US" sz="2000" dirty="0" smtClean="0"/>
              <a:t>fold is composed of a series of eight overlapping beta-alpha-beta motifs (Figs. 2b and 3a).</a:t>
            </a:r>
          </a:p>
          <a:p>
            <a:pPr algn="just"/>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8763" t="16836" r="18763" b="32655"/>
          <a:stretch>
            <a:fillRect/>
          </a:stretch>
        </p:blipFill>
        <p:spPr bwMode="auto">
          <a:xfrm>
            <a:off x="213360" y="228600"/>
            <a:ext cx="893064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2255" t="15625" r="22108" b="1458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Protein Domain </a:t>
            </a:r>
            <a:endParaRPr lang="en-US" dirty="0"/>
          </a:p>
        </p:txBody>
      </p:sp>
      <p:sp>
        <p:nvSpPr>
          <p:cNvPr id="3" name="Content Placeholder 2"/>
          <p:cNvSpPr>
            <a:spLocks noGrp="1"/>
          </p:cNvSpPr>
          <p:nvPr>
            <p:ph idx="1"/>
          </p:nvPr>
        </p:nvSpPr>
        <p:spPr>
          <a:xfrm>
            <a:off x="457200" y="685800"/>
            <a:ext cx="8229600" cy="6172200"/>
          </a:xfrm>
        </p:spPr>
        <p:txBody>
          <a:bodyPr>
            <a:normAutofit lnSpcReduction="10000"/>
          </a:bodyPr>
          <a:lstStyle/>
          <a:p>
            <a:pPr algn="just"/>
            <a:r>
              <a:rPr lang="en-US" sz="2000" dirty="0" smtClean="0"/>
              <a:t>Within a given protein structure, there are regions that independently form stable tertiary structures. These regions are called domains. Domains can independently fold and evolve and are associated with a </a:t>
            </a:r>
            <a:r>
              <a:rPr lang="en-US" sz="2000" dirty="0" err="1" smtClean="0"/>
              <a:t>speciﬁc</a:t>
            </a:r>
            <a:r>
              <a:rPr lang="en-US" sz="2000" dirty="0" smtClean="0"/>
              <a:t> function. </a:t>
            </a:r>
          </a:p>
          <a:p>
            <a:pPr algn="just"/>
            <a:r>
              <a:rPr lang="en-US" sz="2000" dirty="0" smtClean="0"/>
              <a:t>Protein domains are not always composed of contiguous stretches of polypeptide and may have additional regions of polypeptide inserted into the protein.</a:t>
            </a:r>
          </a:p>
          <a:p>
            <a:pPr algn="just"/>
            <a:r>
              <a:rPr lang="en-US" sz="2000" dirty="0" smtClean="0"/>
              <a:t>As domains can fold independently and have a </a:t>
            </a:r>
            <a:r>
              <a:rPr lang="en-US" sz="2000" dirty="0" err="1" smtClean="0"/>
              <a:t>speciﬁc</a:t>
            </a:r>
            <a:r>
              <a:rPr lang="en-US" sz="2000" dirty="0" smtClean="0"/>
              <a:t> function, they can be treated as modules that can be swapped from one protein to another or even added on to a protein.</a:t>
            </a:r>
          </a:p>
          <a:p>
            <a:pPr algn="just"/>
            <a:r>
              <a:rPr lang="en-US" sz="2000" dirty="0" smtClean="0"/>
              <a:t>Nuclear receptor proteins have a </a:t>
            </a:r>
            <a:r>
              <a:rPr lang="en-US" sz="2000" dirty="0" err="1" smtClean="0"/>
              <a:t>multidomain</a:t>
            </a:r>
            <a:r>
              <a:rPr lang="en-US" sz="2000" dirty="0" smtClean="0"/>
              <a:t> structure, including an N-terminal </a:t>
            </a:r>
            <a:r>
              <a:rPr lang="en-US" sz="2000" dirty="0" err="1" smtClean="0"/>
              <a:t>hypervariable</a:t>
            </a:r>
            <a:r>
              <a:rPr lang="en-US" sz="2000" dirty="0" smtClean="0"/>
              <a:t> (or A/B) domain, a DNA-binding domain, and a </a:t>
            </a:r>
            <a:r>
              <a:rPr lang="en-US" sz="2000" dirty="0" err="1" smtClean="0"/>
              <a:t>ligand</a:t>
            </a:r>
            <a:r>
              <a:rPr lang="en-US" sz="2000" dirty="0" smtClean="0"/>
              <a:t>-binding domain (Fig. 2a).</a:t>
            </a:r>
          </a:p>
          <a:p>
            <a:pPr algn="just"/>
            <a:r>
              <a:rPr lang="en-US" sz="2000" dirty="0" smtClean="0"/>
              <a:t>Studies with nuclear receptors demonstrated that swapping the DNA-binding domains of two different receptors also swaps the DNA sequence recognized by the protein (</a:t>
            </a:r>
            <a:r>
              <a:rPr lang="en-US" sz="2000" dirty="0" err="1" smtClean="0"/>
              <a:t>Giguere</a:t>
            </a:r>
            <a:r>
              <a:rPr lang="en-US" sz="2000" dirty="0" smtClean="0"/>
              <a:t> et al. 1987).</a:t>
            </a:r>
          </a:p>
          <a:p>
            <a:pPr algn="just"/>
            <a:r>
              <a:rPr lang="en-US" sz="2000" dirty="0" smtClean="0"/>
              <a:t>Domains may be added to the N- or C-terminus of a protein. The zinc-</a:t>
            </a:r>
            <a:r>
              <a:rPr lang="en-US" sz="2000" dirty="0" err="1" smtClean="0"/>
              <a:t>ﬁnger</a:t>
            </a:r>
            <a:r>
              <a:rPr lang="en-US" sz="2000" dirty="0" smtClean="0"/>
              <a:t> domain is a small DNA-binding domain common in eukaryotes. Studies have demonstrated that multiple zinc-</a:t>
            </a:r>
            <a:r>
              <a:rPr lang="en-US" sz="2000" dirty="0" err="1" smtClean="0"/>
              <a:t>ﬁnger</a:t>
            </a:r>
            <a:r>
              <a:rPr lang="en-US" sz="2000" dirty="0" smtClean="0"/>
              <a:t> domains can be linked together to increase the region of DNA recognized by the protein, therefore greatly increasing its </a:t>
            </a:r>
            <a:r>
              <a:rPr lang="en-US" sz="2000" dirty="0" err="1" smtClean="0"/>
              <a:t>speciﬁcity</a:t>
            </a:r>
            <a:r>
              <a:rPr lang="en-US" sz="2000" dirty="0" smtClean="0"/>
              <a:t> (</a:t>
            </a:r>
            <a:r>
              <a:rPr lang="en-US" sz="2000" dirty="0" err="1" smtClean="0"/>
              <a:t>Urnov</a:t>
            </a:r>
            <a:r>
              <a:rPr lang="en-US" sz="2000" dirty="0" smtClean="0"/>
              <a:t> et al. 2010). </a:t>
            </a:r>
          </a:p>
          <a:p>
            <a:pPr algn="just"/>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1019</Words>
  <Application>Microsoft Office PowerPoint</Application>
  <PresentationFormat>On-screen Show (4:3)</PresentationFormat>
  <Paragraphs>34</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Introduction </vt:lpstr>
      <vt:lpstr>Introduction </vt:lpstr>
      <vt:lpstr>Levels of protein structure</vt:lpstr>
      <vt:lpstr>Conti…..</vt:lpstr>
      <vt:lpstr>Motif </vt:lpstr>
      <vt:lpstr>Slide 7</vt:lpstr>
      <vt:lpstr>Slide 8</vt:lpstr>
      <vt:lpstr>Protein Domain </vt:lpstr>
      <vt:lpstr>Conti….</vt:lpstr>
      <vt:lpstr>Slide 11</vt:lpstr>
      <vt:lpstr>Fold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18</cp:revision>
  <dcterms:created xsi:type="dcterms:W3CDTF">2022-02-02T15:04:26Z</dcterms:created>
  <dcterms:modified xsi:type="dcterms:W3CDTF">2022-02-03T03:36:42Z</dcterms:modified>
</cp:coreProperties>
</file>